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7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22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9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99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14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71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14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90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489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47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3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8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3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20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8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3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5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26AAE9-71E8-4A77-A8DA-C6ABC23EBA51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E6C7B31-F852-4393-AD59-98AC453F0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4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4DE1-3FA4-57BE-27E6-6A4F6E188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187589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Advanced Graphics – Physically Based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782E-6D7E-8267-0DDD-EED35CF9E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400" y="3602037"/>
            <a:ext cx="7739599" cy="2133599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Jainesh Pathak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June 2023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School of Computing Science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Newcastle University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J.P.Pathak2@newcastle.ac.uk</a:t>
            </a:r>
          </a:p>
        </p:txBody>
      </p:sp>
    </p:spTree>
    <p:extLst>
      <p:ext uri="{BB962C8B-B14F-4D97-AF65-F5344CB8AC3E}">
        <p14:creationId xmlns:p14="http://schemas.microsoft.com/office/powerpoint/2010/main" val="123339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A2D9E-16DD-F84A-D285-A71D151B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78" y="1104899"/>
            <a:ext cx="5910521" cy="5072400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Real world lighting physics can be simulated in computer graphics with the help of Physically based rendering (PBR).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of PBR or Phong shading depends on the need of the application.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PBR, Phong, Oren-Nayar all have their pros and cons.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Phong is more suitable for performance and simple visuals.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Use for PBR went up as hardware progressed and demand of real life graphics is high.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and more widely used in animated movies than in video games.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Future work: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Cascaded Shadow Maps.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material system which applies to sub-meshes.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Transparent materials apply to sub-meshes and sorting them.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More post-processing effects.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Proper multi-threading to load assets using multiple OpenGL contexts.</a:t>
            </a:r>
          </a:p>
        </p:txBody>
      </p:sp>
      <p:pic>
        <p:nvPicPr>
          <p:cNvPr id="8" name="Picture 7" descr="A video game screen capture&#10;&#10;Description automatically generated">
            <a:extLst>
              <a:ext uri="{FF2B5EF4-FFF2-40B4-BE49-F238E27FC236}">
                <a16:creationId xmlns:a16="http://schemas.microsoft.com/office/drawing/2014/main" id="{A6C48568-46FD-DC80-7B2E-0D4C81F8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0" y="1809782"/>
            <a:ext cx="4250796" cy="3238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F44CF8-3C54-B2CA-9CEF-61DBBA2F0AB3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135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C8CA-D500-2B51-D47B-31BECBA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365125"/>
            <a:ext cx="9258300" cy="739775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5B1-9413-FBD2-4E7B-A130D73B7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1104900"/>
            <a:ext cx="9258300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Lighting plays an important role to bring realism in computer graphics.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2.5D games like Doom introduced “Sector-based” lighting and “Light Diminishing”: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Sector-Based Lighting: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Every sector had a light level with range 0-255. 0 being complete dark and 255 being very bright.</a:t>
            </a:r>
          </a:p>
          <a:p>
            <a:pPr lvl="2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Light Attenuation were done where light levels of neighbour sectors gradually decreases to show light is traveling over distance.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Diminishing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Sector area from player’s point of view is bright enough for player to see and slowly decreases as the distance between area and player increases. Also used in simulating fog.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As GPUs progressed, lighting and overall video game graphics also progressed.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3D Games like Unreal, Doom 3 showcased more dynamic lighting with different light sources: Point, Directional, Spot Lights.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light model became widely popular and used in computer graphics.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sum of three components: Ambient, Diffuse and Specular.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Blinn-Phong shading disadvantages: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Violates conservation of energy law. Energy is lost as specular intensity is increased.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Doesn’t take the metallic and roughness surface properties on a microfacet level in account.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E311-83C9-AD84-F91F-7B98F551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 Terminologies: Diffuse (Refraction) and Specular (Reflection)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Physically-based Rendering (PBR):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Lighting equations in real-life are too complex and computationally expensive.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collection of techniques to bring light interactions in the real world physics approximation.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To do physical approximations, it needs to follow three rules: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Based on microfacet surface model.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Energy conserving – outgoing light reflected should not exceed incoming light.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Uses a physically based BRDF.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Bidirectional reflective distribution function (BRDF):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Function that describes the reflectance properties of a the surface on a microfacet level.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Takes the incoming light L, view direction V, surface normal N and surface roughness A as inputs.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It approximates how much light ray gets reflected based on the surface properties.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most famous is the Cook-Torrance BRDF: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 =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+ Ks *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fLambert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is the diffusion part.</a:t>
            </a:r>
          </a:p>
          <a:p>
            <a:pPr lvl="1"/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fCook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-Torrance is the specular part.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1AA24F-FACD-FE8F-E95E-9774BFCD0DF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2" name="Picture 1" descr="Yellow-Specular, Blue-Diffuse">
            <a:extLst>
              <a:ext uri="{FF2B5EF4-FFF2-40B4-BE49-F238E27FC236}">
                <a16:creationId xmlns:a16="http://schemas.microsoft.com/office/drawing/2014/main" id="{055785EB-10AD-CB9E-3D32-BEF21D0F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35537"/>
            <a:ext cx="3885331" cy="1557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09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730D-F15A-F521-081E-81D10146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04901"/>
            <a:ext cx="4611689" cy="468630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OpenGL and NCLGL framework as a base.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for debugging, tweaking parameters at runtime and profiling.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Different types of BRDFs are made for comparison: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Cook-Torrance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PBR Disney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+ Beckmann/GGX/Gaussian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Post Processing Effects: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Bloom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Vignette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SSAO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Invert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Colour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Gamma Correction and Tone Mapping: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Reinhard Tone Mapping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Shadows: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Basic Shadow using PCF filtering with directional light as a light source.</a:t>
            </a:r>
          </a:p>
        </p:txBody>
      </p:sp>
      <p:pic>
        <p:nvPicPr>
          <p:cNvPr id="61" name="Picture 60" descr="A red helmet on a red background&#10;&#10;Description automatically generated">
            <a:extLst>
              <a:ext uri="{FF2B5EF4-FFF2-40B4-BE49-F238E27FC236}">
                <a16:creationId xmlns:a16="http://schemas.microsoft.com/office/drawing/2014/main" id="{24B215F6-D8FE-3770-700C-482A8E645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5" name="Picture 64" descr="A black and orange helmet&#10;&#10;Description automatically generated">
            <a:extLst>
              <a:ext uri="{FF2B5EF4-FFF2-40B4-BE49-F238E27FC236}">
                <a16:creationId xmlns:a16="http://schemas.microsoft.com/office/drawing/2014/main" id="{F8753933-78F3-B843-FC31-5ECE88E12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7" name="Picture 66" descr="A white and blue helmet&#10;&#10;Description automatically generated">
            <a:extLst>
              <a:ext uri="{FF2B5EF4-FFF2-40B4-BE49-F238E27FC236}">
                <a16:creationId xmlns:a16="http://schemas.microsoft.com/office/drawing/2014/main" id="{C57379AB-7A72-B911-1914-B3B5E12B8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3" name="Picture 62" descr="A video game of a helmet&#10;&#10;Description automatically generated">
            <a:extLst>
              <a:ext uri="{FF2B5EF4-FFF2-40B4-BE49-F238E27FC236}">
                <a16:creationId xmlns:a16="http://schemas.microsoft.com/office/drawing/2014/main" id="{3FC27CDB-4C35-6605-0C3D-81C0BBF51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30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B256B39C-3FB9-B150-2CAB-7EF138C28526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049588B-BFF3-D747-E7B7-58B0EC915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xfrm>
            <a:off x="6095999" y="1466368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1" name="Picture 70" descr="A black and orange helmet&#10;&#10;Description automatically generated">
            <a:extLst>
              <a:ext uri="{FF2B5EF4-FFF2-40B4-BE49-F238E27FC236}">
                <a16:creationId xmlns:a16="http://schemas.microsoft.com/office/drawing/2014/main" id="{44459B3E-0638-0E8D-8FC6-A984F4AAA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1456682"/>
            <a:ext cx="2603721" cy="19723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3" name="Picture 72" descr="A white and blue helmet&#10;&#10;Description automatically generated">
            <a:extLst>
              <a:ext uri="{FF2B5EF4-FFF2-40B4-BE49-F238E27FC236}">
                <a16:creationId xmlns:a16="http://schemas.microsoft.com/office/drawing/2014/main" id="{5F0214F4-A5D7-2BE1-628C-6E9B79D7F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87195"/>
            <a:ext cx="2590935" cy="196263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3" name="Picture 82" descr="A video game of a helmet&#10;&#10;Description automatically generated">
            <a:extLst>
              <a:ext uri="{FF2B5EF4-FFF2-40B4-BE49-F238E27FC236}">
                <a16:creationId xmlns:a16="http://schemas.microsoft.com/office/drawing/2014/main" id="{2A4F46D9-CBCC-D959-CC78-605E7B6A5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29" y="3687195"/>
            <a:ext cx="2603722" cy="197231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957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975D-9286-9A32-9B7A-4D43C8730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075" y="1104900"/>
            <a:ext cx="8835850" cy="5587302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Image-based Lighting (IBL):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Using HDR textures to convert to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Cubemaps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Exposure controllable from ImGui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Five different types of skybox used to show ambient lighting on surfaces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Diffuse Irradiance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Specular Prefiltering and Lookup table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For PBR, different textures are being used: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Albedo: Base colour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Normal: Surface details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Metallic: Metallic or Dielectric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Roughness: Controls the smoothness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Emission: Emitting light from surface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Ambient Occlusion: Enhances shading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Lights: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Billboard effect to show different types of light sources.</a:t>
            </a:r>
          </a:p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Material System:</a:t>
            </a:r>
          </a:p>
          <a:p>
            <a:pPr lvl="1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Basic material system which applies to whole mesh instead of sub-meshes.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0C40F3-D179-C093-5A32-BDFF909C4E2F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Implementations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3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2F1D-3950-C7DB-5E7A-29F7C0A3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1" y="1104900"/>
            <a:ext cx="9277978" cy="5072063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Lights Performance: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Sending light attributes to every frame is heavy on performance.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counter this, Uniform Buffer Objects (UBO) are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OpenGL version 4.20 is used for easy setting the binding points of UBOs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 attributes are stored in a struct and datatype of Vector4 are used for memory alignment and padding precisions.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Lights UBO Data are not sent every frame. Instead, they are sent when there is a change in any of the light attributes when using ImGui.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Uniform Buffer Objects: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Also used to store the view projection matrix.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light data like Gamma and Exposure intensity.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Texture Loading Time: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Textures are quite heavy to load due to size of resolutions.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Loading the textures in main thread is not effective.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solve this, Multi-threading is used.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texture’s raw data are loaded using threads and once loaded the usual OpenGL texture objects are created loaded with raw data.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This reduced the loading time from 17 seconds to 7-8 seconds.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6DCD8-39B8-040C-D9FF-261488B68CF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n w="3175" cmpd="sng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endParaRPr lang="en-US" sz="4400" dirty="0">
              <a:ln w="3175" cmpd="sng"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8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6BAC-9108-8B90-C8A2-D4DAFF5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010" y="1104900"/>
            <a:ext cx="6586851" cy="5072063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Profiling: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Dear ImGui framework is used to profiling at runtime.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Frames Per Second (FPS) stayed at a stable 60 FPS with V-Sync on and approximately 350 FPS when V-Sync is off.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Draw calls count are shown.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vertices and triangles shows the total vertices and triangles of all meshes loaded.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Current vertices and triangles shows the stats of meshes drawn in current screen.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Total load time is time taken to load the whole program start to first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Texture load time is time taken to load the textures. Using threads significantly reduced the load time.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Skybox time denotes the duration of capturing and processing all five skyboxes.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Frame time is the time between current frame and previous frame.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GUI time is time for rendering of all ImGui windows.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Memory Usage:</a:t>
            </a:r>
          </a:p>
          <a:p>
            <a:pPr lvl="1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virtual and physical memory usage is shown.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5B320-27A3-143A-DF98-E3FF68F5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2" y="1104900"/>
            <a:ext cx="2986088" cy="507206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8C5136-74DF-046B-7B0D-9912EA2C5F6C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0296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on a road&#10;&#10;Description automatically generated">
            <a:extLst>
              <a:ext uri="{FF2B5EF4-FFF2-40B4-BE49-F238E27FC236}">
                <a16:creationId xmlns:a16="http://schemas.microsoft.com/office/drawing/2014/main" id="{95F990B6-B6B9-137D-5CB0-D1AB25187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1185357"/>
            <a:ext cx="3390578" cy="2458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car on a road&#10;&#10;Description automatically generated">
            <a:extLst>
              <a:ext uri="{FF2B5EF4-FFF2-40B4-BE49-F238E27FC236}">
                <a16:creationId xmlns:a16="http://schemas.microsoft.com/office/drawing/2014/main" id="{A68971FF-249C-6091-7247-F2A52E6BE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" r="-4" b="-4"/>
          <a:stretch/>
        </p:blipFill>
        <p:spPr>
          <a:xfrm>
            <a:off x="7190336" y="3724282"/>
            <a:ext cx="3390578" cy="2530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E3417E-68AF-CD66-7289-37F41945D80C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3325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Disney PBR vs PBR: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Visually not much of difference.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diffuse uses Burley BRDF.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Burley BRDF is a mix of dielectric and metallic BRDF based on metallic parameter.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provides more parameters like Sheen, Anisotropic Specular, Clearcoat.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Anisotropic filtering used the Ward BRDF to simulate specular like on brushed off metals.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Disney uses GTR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Additional parameters requires more computations.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uses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-GGX for Normal Distribution.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Has less control over Specular part.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Both use the same Fresnel-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Schlick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for Fresnel effect.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PBR is generally more light-weight when compared to Disney BRDF and is widely used in video games.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E455B2-36F6-E244-387C-A349B5A383DA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54359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283904-D34B-AF1E-4F4A-AD19AF95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205"/>
          <a:stretch/>
        </p:blipFill>
        <p:spPr>
          <a:xfrm>
            <a:off x="7189201" y="3726000"/>
            <a:ext cx="3388297" cy="253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red car on a road&#10;&#10;Description automatically generated">
            <a:extLst>
              <a:ext uri="{FF2B5EF4-FFF2-40B4-BE49-F238E27FC236}">
                <a16:creationId xmlns:a16="http://schemas.microsoft.com/office/drawing/2014/main" id="{791B5470-E93C-50A6-AB2E-984180DB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7189201" y="1184400"/>
            <a:ext cx="3389431" cy="245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D0BE82A-B62E-EC9E-592C-51FAD73A9178}"/>
              </a:ext>
            </a:extLst>
          </p:cNvPr>
          <p:cNvSpPr txBox="1">
            <a:spLocks/>
          </p:cNvSpPr>
          <p:nvPr/>
        </p:nvSpPr>
        <p:spPr>
          <a:xfrm>
            <a:off x="1457011" y="365125"/>
            <a:ext cx="9277978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Analysis and Evaluation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7C7481-B097-674A-8CB5-E52A935A8B4F}"/>
              </a:ext>
            </a:extLst>
          </p:cNvPr>
          <p:cNvSpPr txBox="1">
            <a:spLocks/>
          </p:cNvSpPr>
          <p:nvPr/>
        </p:nvSpPr>
        <p:spPr>
          <a:xfrm>
            <a:off x="1457011" y="1185357"/>
            <a:ext cx="5732190" cy="5069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Blinn-Phong vs Oren-Nayar: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ignores energy conservation law which results in bright colours.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uses lambert diffuse.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also ignores the metallic and roughness properties of the surface.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Blinn-Phong is more suitable in terms of performance and simple graphics due to being light-weight.</a:t>
            </a:r>
          </a:p>
          <a:p>
            <a:pPr lvl="1">
              <a:buClr>
                <a:srgbClr val="1287C3"/>
              </a:buClr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is a diffuse BRDF for handling rough surfaces on microfacet level.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works well on surfaces with high roughness like brick wall, wood, etc.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can be merged with other specular model like Torrance-Sparrow Specular model.</a:t>
            </a:r>
          </a:p>
          <a:p>
            <a:pPr lvl="1">
              <a:buClr>
                <a:srgbClr val="1287C3"/>
              </a:buClr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Oren-Nayar BRDF is also merged with three additional specular effects i.e. Gaussian, GGX and Beckmann.</a:t>
            </a:r>
          </a:p>
        </p:txBody>
      </p:sp>
    </p:spTree>
    <p:extLst>
      <p:ext uri="{BB962C8B-B14F-4D97-AF65-F5344CB8AC3E}">
        <p14:creationId xmlns:p14="http://schemas.microsoft.com/office/powerpoint/2010/main" val="3403267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3344</TotalTime>
  <Words>1276</Words>
  <Application>Microsoft Office PowerPoint</Application>
  <PresentationFormat>Widescreen</PresentationFormat>
  <Paragraphs>141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Advanced Graphics – Physically Based Rendering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Graphics – Physically Based Rendering</dc:title>
  <dc:creator>Jainesh Pathak (PGT)</dc:creator>
  <cp:lastModifiedBy>Jainesh Pathak (PGT)</cp:lastModifiedBy>
  <cp:revision>20</cp:revision>
  <dcterms:created xsi:type="dcterms:W3CDTF">2023-08-08T12:37:45Z</dcterms:created>
  <dcterms:modified xsi:type="dcterms:W3CDTF">2023-08-11T14:17:03Z</dcterms:modified>
</cp:coreProperties>
</file>